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309" r:id="rId3"/>
    <p:sldId id="317" r:id="rId4"/>
    <p:sldId id="308" r:id="rId5"/>
    <p:sldId id="307" r:id="rId6"/>
    <p:sldId id="312" r:id="rId7"/>
    <p:sldId id="318" r:id="rId8"/>
    <p:sldId id="319" r:id="rId9"/>
    <p:sldId id="321" r:id="rId10"/>
    <p:sldId id="299" r:id="rId11"/>
    <p:sldId id="300" r:id="rId12"/>
    <p:sldId id="301" r:id="rId13"/>
    <p:sldId id="302" r:id="rId14"/>
    <p:sldId id="303" r:id="rId15"/>
    <p:sldId id="315" r:id="rId16"/>
    <p:sldId id="320" r:id="rId17"/>
    <p:sldId id="313" r:id="rId18"/>
    <p:sldId id="304" r:id="rId19"/>
    <p:sldId id="311" r:id="rId20"/>
    <p:sldId id="310" r:id="rId21"/>
    <p:sldId id="314" r:id="rId22"/>
    <p:sldId id="316" r:id="rId23"/>
    <p:sldId id="305" r:id="rId24"/>
    <p:sldId id="306" r:id="rId25"/>
  </p:sldIdLst>
  <p:sldSz cx="18288000" cy="10287000"/>
  <p:notesSz cx="6858000" cy="9144000"/>
  <p:embeddedFontLst>
    <p:embeddedFont>
      <p:font typeface="Codec Pro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>
        <p:scale>
          <a:sx n="75" d="100"/>
          <a:sy n="75" d="100"/>
        </p:scale>
        <p:origin x="54" y="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C01D4-55A0-4DBE-B464-E98F8A006B91}" type="datetimeFigureOut">
              <a:rPr lang="en-DE" smtClean="0"/>
              <a:t>07/11/2024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77588-1BFF-442A-972B-CD7E22B90827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6905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CB91-81E3-4526-AEF3-8A64F101D14A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829-6DB2-41F7-8F63-CEFA6D25EA9B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BA9C-A3D5-471F-A591-82CDAF77DAA2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4D3C9-B2D4-4CEA-8466-11D0183358EB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08F3E-B0A5-4B30-8140-E0A9F4EF4DD8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C95A5-36BC-40DC-9ABE-602E6EC67DB0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585-C8F0-428B-89A4-7DD43812B2CD}" type="datetime1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71F1F-AAAD-4518-A8D5-5E436C8CB420}" type="datetime1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1000" y="9486900"/>
            <a:ext cx="2133600" cy="365125"/>
          </a:xfrm>
        </p:spPr>
        <p:txBody>
          <a:bodyPr/>
          <a:lstStyle/>
          <a:p>
            <a:fld id="{9FD0899F-7B76-4CA1-BA8A-BD8625686FA8}" type="datetime1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010400" y="9410700"/>
            <a:ext cx="28956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FBD8-8709-46C0-BE9B-9A6DFABF2118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66A62-8282-464F-8E69-431835E8A2B2}" type="datetime1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3400" y="9410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9E6CE-2C2E-4978-AD3F-034415ACF0B2}" type="datetime1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48600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Kärcher Projekt Bodenreiniger B260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697200" y="94106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sv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8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74073" y="-1322217"/>
            <a:ext cx="14660025" cy="13247331"/>
          </a:xfrm>
          <a:custGeom>
            <a:avLst/>
            <a:gdLst/>
            <a:ahLst/>
            <a:cxnLst/>
            <a:rect l="l" t="t" r="r" b="b"/>
            <a:pathLst>
              <a:path w="14660025" h="13247331">
                <a:moveTo>
                  <a:pt x="0" y="0"/>
                </a:moveTo>
                <a:lnTo>
                  <a:pt x="14660025" y="0"/>
                </a:lnTo>
                <a:lnTo>
                  <a:pt x="14660025" y="13247331"/>
                </a:lnTo>
                <a:lnTo>
                  <a:pt x="0" y="1324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3" name="Freeform 3"/>
          <p:cNvSpPr/>
          <p:nvPr/>
        </p:nvSpPr>
        <p:spPr>
          <a:xfrm>
            <a:off x="9443815" y="-2624975"/>
            <a:ext cx="12292712" cy="12180961"/>
          </a:xfrm>
          <a:custGeom>
            <a:avLst/>
            <a:gdLst/>
            <a:ahLst/>
            <a:cxnLst/>
            <a:rect l="l" t="t" r="r" b="b"/>
            <a:pathLst>
              <a:path w="12292712" h="12180961">
                <a:moveTo>
                  <a:pt x="0" y="0"/>
                </a:moveTo>
                <a:lnTo>
                  <a:pt x="12292713" y="0"/>
                </a:lnTo>
                <a:lnTo>
                  <a:pt x="12292713" y="12180961"/>
                </a:lnTo>
                <a:lnTo>
                  <a:pt x="0" y="1218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9944100" y="5623196"/>
            <a:ext cx="7315200" cy="718220"/>
          </a:xfrm>
          <a:custGeom>
            <a:avLst/>
            <a:gdLst/>
            <a:ahLst/>
            <a:cxnLst/>
            <a:rect l="l" t="t" r="r" b="b"/>
            <a:pathLst>
              <a:path w="7315200" h="718220">
                <a:moveTo>
                  <a:pt x="0" y="0"/>
                </a:moveTo>
                <a:lnTo>
                  <a:pt x="7315200" y="0"/>
                </a:lnTo>
                <a:lnTo>
                  <a:pt x="7315200" y="718219"/>
                </a:lnTo>
                <a:lnTo>
                  <a:pt x="0" y="718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1728840" y="4889680"/>
            <a:ext cx="11214577" cy="2765570"/>
            <a:chOff x="0" y="-123825"/>
            <a:chExt cx="14952769" cy="3687426"/>
          </a:xfrm>
        </p:grpSpPr>
        <p:sp>
          <p:nvSpPr>
            <p:cNvPr id="6" name="TextBox 6"/>
            <p:cNvSpPr txBox="1"/>
            <p:nvPr/>
          </p:nvSpPr>
          <p:spPr>
            <a:xfrm>
              <a:off x="0" y="-123825"/>
              <a:ext cx="14952769" cy="2257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24"/>
                </a:lnSpc>
              </a:pPr>
              <a:r>
                <a:rPr lang="en-US" sz="11499" dirty="0">
                  <a:solidFill>
                    <a:srgbClr val="F7F4FA"/>
                  </a:solidFill>
                  <a:latin typeface="Codec Pro"/>
                </a:rPr>
                <a:t>B260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38557"/>
              <a:ext cx="14952769" cy="625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7F4FA"/>
                  </a:solidFill>
                  <a:latin typeface="Codec Pro"/>
                </a:rPr>
                <a:t>Fehler in der </a:t>
              </a:r>
              <a:r>
                <a:rPr lang="en-US" sz="2799" dirty="0" err="1">
                  <a:solidFill>
                    <a:srgbClr val="F7F4FA"/>
                  </a:solidFill>
                  <a:latin typeface="Codec Pro"/>
                </a:rPr>
                <a:t>Bedienungsanleitung</a:t>
              </a:r>
              <a:endParaRPr lang="en-US" sz="2799" dirty="0">
                <a:solidFill>
                  <a:srgbClr val="F7F4FA"/>
                </a:solidFill>
                <a:latin typeface="Codec Pro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28840" y="9012588"/>
            <a:ext cx="5052960" cy="265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dirty="0">
                <a:solidFill>
                  <a:srgbClr val="F7F4FA"/>
                </a:solidFill>
                <a:latin typeface="Codec Pro"/>
              </a:rPr>
              <a:t>Simon Feldmann, Selim Berk Tan, Malte Hermann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" y="6993875"/>
            <a:ext cx="1539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Bild zu komplex, enthält keine Markierungen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59983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Bildkomplexität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nicht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funktional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 6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Klarer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und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konsistenter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Bildaufbau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F6CC2C-8FE9-FC8E-D174-BEFA87453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00" y="2526104"/>
            <a:ext cx="6182013" cy="411659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C29EFF3-74A0-D49E-B84E-9A40969FD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3155778"/>
            <a:ext cx="7400688" cy="2545691"/>
          </a:xfrm>
          <a:prstGeom prst="rect">
            <a:avLst/>
          </a:prstGeom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6E7D5B3-91D4-5631-99E0-6E4565782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FD88BE1-5217-0EDA-23C2-9B68C387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0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" y="6993875"/>
            <a:ext cx="1539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Es gibt 3 verschiedene Arten von Abbildungen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>
                <a:solidFill>
                  <a:srgbClr val="17161C"/>
                </a:solidFill>
                <a:latin typeface="Codec Pro"/>
              </a:rPr>
              <a:t>Art der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Abbildungen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nicht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konsistent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 5f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Klarer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und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konsistenter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Bildaufbau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71665AB-B10D-EC9A-A9C7-B1EFBF6AF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887" y="2517093"/>
            <a:ext cx="5615417" cy="375661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866EBA6-2B93-8931-4453-D0BB65374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9932" y="2517093"/>
            <a:ext cx="5596052" cy="375661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82F9BEB-9844-1B88-F4AD-32CDD43BBA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963" y="2504935"/>
            <a:ext cx="5590329" cy="375276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6D33DA-E91F-F09C-255D-4AA3DF61D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D178F34-F0E1-87CF-FEEE-67134BAE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3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7761318"/>
            <a:ext cx="153924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Gleiches Element wird in zwei unterschiedlichen Farben dargestellt.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Farben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der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Abbildungen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nicht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konsistent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 4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Klarer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und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konsistenter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Bildaufbau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56D7443-C0CF-BCB4-2D84-40264BA53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2521987"/>
            <a:ext cx="7338700" cy="49038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B45DC13-77F0-6184-CDE5-6231FA830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079" y="2525682"/>
            <a:ext cx="7406807" cy="490381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25446A-F41E-C3AD-C665-56A1839B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751A25-DF13-90E5-C736-CFE15587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9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" y="8136196"/>
            <a:ext cx="1539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Zwei verschiedene Arten der Beschriftung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Markierungen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nicht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konsistent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 7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Klarer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und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konsistenter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Bildaufbau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562A07-F541-8483-FFDA-ADFEF57B8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2418032"/>
            <a:ext cx="8182140" cy="550503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A43C25C-7C74-5E98-4490-3515C9BA7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199" y="2438297"/>
            <a:ext cx="8217597" cy="548476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33BD72-FEF8-D957-E5F2-DD4C89D70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F2CA5A-9F5A-1EA5-56F3-EBC029D0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5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60620" y="3104539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" y="7594178"/>
            <a:ext cx="153924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Kapitel „Batterie einsetzen“ und „Batterie laden“ vor dem Kapitel „Auspacken“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Thematische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Struktur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unübersichtlich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 10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Klare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Anordnung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und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Struktur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404E11-60E7-D589-B55E-5B4CE279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FC73059-7067-3DBB-AE06-DA7E3EBD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11EF6D3-8381-BCC9-6D7A-09D205E28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49" y="2864659"/>
            <a:ext cx="8064941" cy="3116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D1FB0E3-F1FD-D428-398C-EE9868588F36}"/>
              </a:ext>
            </a:extLst>
          </p:cNvPr>
          <p:cNvSpPr txBox="1"/>
          <p:nvPr/>
        </p:nvSpPr>
        <p:spPr>
          <a:xfrm>
            <a:off x="7806447" y="6075032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S.9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C624-FF9F-866C-809E-D7579A9D7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8236" y="2864659"/>
            <a:ext cx="7938338" cy="313792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EEE79DB-8A21-084E-0CDF-0BE75BEC9A9D}"/>
              </a:ext>
            </a:extLst>
          </p:cNvPr>
          <p:cNvSpPr txBox="1"/>
          <p:nvPr/>
        </p:nvSpPr>
        <p:spPr>
          <a:xfrm>
            <a:off x="16634855" y="5958583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S.10</a:t>
            </a:r>
          </a:p>
        </p:txBody>
      </p:sp>
    </p:spTree>
    <p:extLst>
      <p:ext uri="{BB962C8B-B14F-4D97-AF65-F5344CB8AC3E}">
        <p14:creationId xmlns:p14="http://schemas.microsoft.com/office/powerpoint/2010/main" val="165806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8252162"/>
            <a:ext cx="166878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Satz, welcher zur Tabelle gehört, ist auf die nächste Seite verrutscht.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Sequenzierung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mangelhaft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 – S.17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Klare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Anordnung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und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Struktur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AB29FF-C173-07AC-DC28-A998CC9871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77" b="9270"/>
          <a:stretch/>
        </p:blipFill>
        <p:spPr>
          <a:xfrm>
            <a:off x="4129102" y="2595696"/>
            <a:ext cx="6996098" cy="5440920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A7FA226-E30E-EA5E-8EAF-CA2ECED40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FF170A-FD31-DAD9-997E-DF9E55D3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3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7897619"/>
            <a:ext cx="15392400" cy="1944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de-DE" sz="4800" b="0" strike="noStrike" spc="-1" dirty="0">
                <a:solidFill>
                  <a:srgbClr val="17161C"/>
                </a:solidFill>
                <a:latin typeface="Codec Pro"/>
              </a:rPr>
              <a:t>Flusensieb ersetzen ist nicht das nächste Kapitel.</a:t>
            </a:r>
          </a:p>
          <a:p>
            <a:r>
              <a:rPr lang="de-DE" sz="4800" spc="-1" dirty="0">
                <a:solidFill>
                  <a:srgbClr val="17161C"/>
                </a:solidFill>
                <a:latin typeface="Codec Pro"/>
              </a:rPr>
              <a:t>Kapitel direkt dahinter einfügen.</a:t>
            </a: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359"/>
              </a:lnSpc>
            </a:pP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Nicht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durchgängiges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Layout – S.8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Funktionale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Gestaltung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14DDD2D-4DDF-0F13-69D5-A82AF799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A1520A2-B000-C978-57F4-76246FC9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B44342-DB45-6673-5F24-67F5CAB2A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943" y="2379723"/>
            <a:ext cx="6799608" cy="5561409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78A4F4C-758F-1712-8121-B5F4B0D4810B}"/>
              </a:ext>
            </a:extLst>
          </p:cNvPr>
          <p:cNvSpPr/>
          <p:nvPr/>
        </p:nvSpPr>
        <p:spPr>
          <a:xfrm>
            <a:off x="4959352" y="6973725"/>
            <a:ext cx="5251448" cy="857657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740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17918" y="4957342"/>
            <a:ext cx="1043572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Einheitlichen Stil verwenden</a:t>
            </a:r>
          </a:p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Uneinheitliche Verwendung von Punkten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Nicht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durchgängiges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Layout – S.8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Funktionale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Gestaltung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4A2294-BEDE-72D4-5E7D-9972DD8A01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317"/>
          <a:stretch/>
        </p:blipFill>
        <p:spPr>
          <a:xfrm>
            <a:off x="914399" y="3009900"/>
            <a:ext cx="5479929" cy="2834872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DEBBF8-8075-F66A-F5F1-486CBF1D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6F7AEAA-13F0-F2DE-4303-CEFBC0CE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65C2A9D-D8E9-EE0B-C501-2CFC95FCCB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022" b="11663"/>
          <a:stretch/>
        </p:blipFill>
        <p:spPr>
          <a:xfrm>
            <a:off x="914400" y="6021115"/>
            <a:ext cx="5479928" cy="25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2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09800" y="8084284"/>
            <a:ext cx="15621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- Symbol fehlt vor Achtung und entspricht nicht der SAFE-Regel 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Nicht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Regelkonforme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Symbolverwendung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S.10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Funktionale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Gestaltung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70B6B63-4A75-C7BA-B06C-5ECBC9EDA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751" y="3499444"/>
            <a:ext cx="15888497" cy="374165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6839414-E520-01BC-95B9-70D8B151D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5009" y="8060948"/>
            <a:ext cx="762000" cy="76200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97433F-93E7-4B54-7733-35352E7E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BD69A9C-1CC7-305D-87B6-8C752137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90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7581057"/>
            <a:ext cx="1539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Einheitlichen Stil verwenden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Nicht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durchgängiges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Layout – S.12ff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Funktionale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Gestaltung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A4E03F-1EFF-6DE6-A8B4-E3680562F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22" y="4882110"/>
            <a:ext cx="15506556" cy="19860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97C2A2C-9AFE-13C1-017A-B26FC82E4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000384"/>
            <a:ext cx="15392400" cy="1070333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D326575-584F-613B-5A97-E756BB358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66D4321-D9EA-0AEC-B14A-F2CBBC0C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06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21938" y="8241970"/>
            <a:ext cx="1539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Frischwasser wird mehrfach genannt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Überflüssige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Angaben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S.11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Sachliche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Richtigkeit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und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Relevanz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51D8C5B-DC62-B1E7-C5F4-7756B446D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EB28C86-C0C7-A6C6-600E-6998C50E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98A3AF4-6768-992B-BFB8-FB21119D6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938" y="2888983"/>
            <a:ext cx="8216828" cy="492292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A8D78D-AAF1-3B9C-4185-90D23404F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2860408"/>
            <a:ext cx="7239000" cy="5313105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DF4D877-89CE-59C8-6C0E-AF03FB19588D}"/>
              </a:ext>
            </a:extLst>
          </p:cNvPr>
          <p:cNvSpPr/>
          <p:nvPr/>
        </p:nvSpPr>
        <p:spPr>
          <a:xfrm>
            <a:off x="3048000" y="2888983"/>
            <a:ext cx="4343400" cy="882917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D80542B3-46F9-FE7A-336B-B17DAF03ED46}"/>
              </a:ext>
            </a:extLst>
          </p:cNvPr>
          <p:cNvSpPr/>
          <p:nvPr/>
        </p:nvSpPr>
        <p:spPr>
          <a:xfrm>
            <a:off x="10363200" y="2860409"/>
            <a:ext cx="7239000" cy="759092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89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7581057"/>
            <a:ext cx="153924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Schrägstrich in der Überschrift unangebracht</a:t>
            </a:r>
          </a:p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„und“, „oder“ verwenden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Nicht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durchgängiges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Layout – S.14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Funktionale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Gestaltung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9B08B3-18A8-80B5-796B-9ACC0247C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726136"/>
            <a:ext cx="14564224" cy="807764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94A9FB-E8A0-1E9D-9E53-B8C79EA77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2729A27-1891-8FF1-C48A-626697CA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7581057"/>
            <a:ext cx="1539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Nur erstens verwenden, wenn es eine zweite Aussage gibt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Textgestaltungselemente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unklar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S.15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Funktionale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Gestaltung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DEB889-EA06-C229-9694-D44D868284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674"/>
          <a:stretch/>
        </p:blipFill>
        <p:spPr>
          <a:xfrm>
            <a:off x="1600199" y="3116529"/>
            <a:ext cx="14783165" cy="3779571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EC0300-0FDF-98C3-EF7D-D7A0A7C7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E639F2E-FA27-B953-D51F-28BD334FF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4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8390983"/>
            <a:ext cx="1539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Nach Aufzählung fehlt z.B. ein Punkt oder eine Klammer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Textgestaltungselemente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unklar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 – S.15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Funktionale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Gestaltung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1513A9B-F5E8-896B-DDC8-553850197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068"/>
          <a:stretch/>
        </p:blipFill>
        <p:spPr>
          <a:xfrm>
            <a:off x="4572000" y="2340026"/>
            <a:ext cx="7086600" cy="591215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D33FB9-DC4F-02FD-3B0F-05FC3327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1CA050-031F-F1BB-648B-23068A70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44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7326329"/>
            <a:ext cx="153924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Farbige Abbildungen bringen dem Nutzer keinen Mehrwert und erhöhen die Produktionskosten 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Farbige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Abbildungen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S.4ff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Ökonomische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Produktion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0B5EE3-0DCF-6035-23DE-E890F2C41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2574277"/>
            <a:ext cx="10287000" cy="458407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374E60-D13A-B849-4C9F-E15DF215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00AC734-B64D-4105-68B8-245E0EA0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9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7581057"/>
            <a:ext cx="153924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Farbige Abbildungen erhöhen die Produktionskosten und sind im Verlauf auch nicht farbig 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Farbige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Abbildungen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S.8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Ökonomische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Produktion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EB3BA5-4E40-91A9-4C29-621C7C70A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2379723"/>
            <a:ext cx="2075044" cy="5089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6DC2F38-E85C-4E84-BB89-216379D71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3511728"/>
            <a:ext cx="7804470" cy="2859295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5BD19A-BFC4-F59F-1A55-09D84279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DC40CA6-6A2A-491E-0A8F-18A842B8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9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7581057"/>
            <a:ext cx="15392400" cy="1944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Illustration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zu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relevantem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Text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viel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weiter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vorne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zu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finden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. Bild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näher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beim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relevanten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Textteil</a:t>
            </a:r>
            <a:r>
              <a:rPr lang="en-US" sz="4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alibri" panose="020F0502020204030204" pitchFamily="34" charset="0"/>
              </a:rPr>
              <a:t>einbetten</a:t>
            </a:r>
            <a:endParaRPr lang="de-DE" sz="4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914400">
              <a:lnSpc>
                <a:spcPts val="3359"/>
              </a:lnSpc>
            </a:pP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2355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Angabe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nicht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ausreichend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Informativ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oder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detailliert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– S.15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7200" b="0" strike="noStrike" spc="-1" dirty="0" err="1">
                <a:solidFill>
                  <a:srgbClr val="17161C"/>
                </a:solidFill>
                <a:latin typeface="Codec Pro"/>
              </a:rPr>
              <a:t>Sachliche</a:t>
            </a:r>
            <a:r>
              <a:rPr lang="en-US" sz="7200" b="0" strike="noStrike" spc="-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b="0" strike="noStrike" spc="-1" dirty="0" err="1">
                <a:solidFill>
                  <a:srgbClr val="17161C"/>
                </a:solidFill>
                <a:latin typeface="Codec Pro"/>
              </a:rPr>
              <a:t>Richtigkeit</a:t>
            </a:r>
            <a:r>
              <a:rPr lang="en-US" sz="7200" b="0" strike="noStrike" spc="-1" dirty="0">
                <a:solidFill>
                  <a:srgbClr val="17161C"/>
                </a:solidFill>
                <a:latin typeface="Codec Pro"/>
              </a:rPr>
              <a:t> und </a:t>
            </a:r>
            <a:r>
              <a:rPr lang="en-US" sz="7200" b="0" strike="noStrike" spc="-1" dirty="0" err="1">
                <a:solidFill>
                  <a:srgbClr val="17161C"/>
                </a:solidFill>
                <a:latin typeface="Codec Pro"/>
              </a:rPr>
              <a:t>Relevanz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3F2201-7AFF-79D5-3C3A-601FDD156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181" y="4079394"/>
            <a:ext cx="10668000" cy="2128212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DE6F64B-DE07-A34C-F336-0E04ABB0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AC94B25-6B82-59F7-3188-0D9D81DF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880D7D9-EB15-52FE-CAE0-3CD9FF8A1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304" y="2950606"/>
            <a:ext cx="667795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78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7787782"/>
            <a:ext cx="153924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In der Anleitung wird fast durchgängig das Wort Batterie statt Akku verwendet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Wortschatz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S.8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Präzision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im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Sprachgebrauch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543F427-7813-DDFA-CCD7-6AB329E2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206" y="2314285"/>
            <a:ext cx="10120594" cy="527187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C6EED7-1ACF-CE57-987B-15721EB2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10B46ED-4662-549D-AE8F-1ADB46FD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1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8351892"/>
            <a:ext cx="1539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Thema des Kapitels ist „Ordnungsgemäße Entsorgung“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Wortschatz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S.8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Präzision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im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Sprachgebrauch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49ED8-FF57-11E5-E76B-3FBAE0905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2314840"/>
            <a:ext cx="9906000" cy="5966114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5ABFFF4-261F-FDAE-FE81-DF5011A39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6F1431E-8F99-2D8B-AA7B-1D02BDA6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49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7581057"/>
            <a:ext cx="15392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Nummer nicht für jeden verständlich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Wortschatz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– S.8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7161C"/>
                </a:solidFill>
                <a:latin typeface="Codec Pro"/>
              </a:rPr>
              <a:t>Präzision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im</a:t>
            </a:r>
            <a:r>
              <a:rPr lang="en-US" sz="72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dirty="0" err="1">
                <a:solidFill>
                  <a:srgbClr val="17161C"/>
                </a:solidFill>
                <a:latin typeface="Codec Pro"/>
              </a:rPr>
              <a:t>Sprachgebrauch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10FE922-4CBB-F5DF-7B65-0B62854EB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3114153"/>
            <a:ext cx="13208370" cy="349371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DC9055-7664-33C7-6E69-1FE6097F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36833F9-F41A-146C-A0A7-1C00765D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2473FF-B401-8FB0-95BA-0EA0BB0AD087}"/>
              </a:ext>
            </a:extLst>
          </p:cNvPr>
          <p:cNvSpPr/>
          <p:nvPr/>
        </p:nvSpPr>
        <p:spPr>
          <a:xfrm>
            <a:off x="2445150" y="6044877"/>
            <a:ext cx="3803250" cy="591042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52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7581057"/>
            <a:ext cx="15392400" cy="1205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4800" dirty="0">
                <a:solidFill>
                  <a:srgbClr val="000000"/>
                </a:solidFill>
                <a:latin typeface="Calibri" panose="020F0502020204030204" pitchFamily="34" charset="0"/>
              </a:rPr>
              <a:t>Schreibfehler korrigieren</a:t>
            </a:r>
          </a:p>
          <a:p>
            <a:pPr defTabSz="914400">
              <a:lnSpc>
                <a:spcPts val="3359"/>
              </a:lnSpc>
            </a:pP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Schreibfehler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– S.16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7200" b="0" strike="noStrike" spc="-1" dirty="0" err="1">
                <a:solidFill>
                  <a:srgbClr val="17161C"/>
                </a:solidFill>
                <a:latin typeface="Codec Pro"/>
              </a:rPr>
              <a:t>Präzision</a:t>
            </a:r>
            <a:r>
              <a:rPr lang="en-US" sz="7200" b="0" strike="noStrike" spc="-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b="0" strike="noStrike" spc="-1" dirty="0" err="1">
                <a:solidFill>
                  <a:srgbClr val="17161C"/>
                </a:solidFill>
                <a:latin typeface="Codec Pro"/>
              </a:rPr>
              <a:t>im</a:t>
            </a:r>
            <a:r>
              <a:rPr lang="en-US" sz="7200" b="0" strike="noStrike" spc="-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b="0" strike="noStrike" spc="-1" dirty="0" err="1">
                <a:solidFill>
                  <a:srgbClr val="17161C"/>
                </a:solidFill>
                <a:latin typeface="Codec Pro"/>
              </a:rPr>
              <a:t>Sprachgebrauch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0B886B-5D9E-2406-8AAD-C47A5A3D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3C1B954-2EAB-2D21-88AE-846C3278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81EEFF8-7658-CF85-40BF-198D94C2F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3825897"/>
            <a:ext cx="14513356" cy="1552653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7653F3A-DD3D-2D16-400B-C6057B5B99DF}"/>
              </a:ext>
            </a:extLst>
          </p:cNvPr>
          <p:cNvSpPr/>
          <p:nvPr/>
        </p:nvSpPr>
        <p:spPr>
          <a:xfrm>
            <a:off x="1107332" y="3924300"/>
            <a:ext cx="3693268" cy="677923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08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8218810"/>
            <a:ext cx="15392400" cy="1944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0" strike="noStrike" spc="-1" dirty="0" err="1">
                <a:solidFill>
                  <a:srgbClr val="17161C"/>
                </a:solidFill>
                <a:latin typeface="Codec Pro"/>
              </a:rPr>
              <a:t>Bildverweis</a:t>
            </a:r>
            <a:r>
              <a:rPr lang="en-US" sz="4800" b="0" strike="noStrike" spc="-1" dirty="0">
                <a:solidFill>
                  <a:srgbClr val="17161C"/>
                </a:solidFill>
                <a:latin typeface="Codec Pro"/>
              </a:rPr>
              <a:t> auf extra </a:t>
            </a:r>
            <a:r>
              <a:rPr lang="en-US" sz="4800" b="0" strike="noStrike" spc="-1" dirty="0" err="1">
                <a:solidFill>
                  <a:srgbClr val="17161C"/>
                </a:solidFill>
                <a:latin typeface="Codec Pro"/>
              </a:rPr>
              <a:t>Seite</a:t>
            </a:r>
            <a:r>
              <a:rPr lang="en-US" sz="4800" b="0" strike="noStrike" spc="-1" dirty="0">
                <a:solidFill>
                  <a:srgbClr val="17161C"/>
                </a:solidFill>
                <a:latin typeface="Codec Pro"/>
              </a:rPr>
              <a:t>, </a:t>
            </a:r>
            <a:r>
              <a:rPr lang="en-US" sz="4800" spc="-1" dirty="0">
                <a:solidFill>
                  <a:srgbClr val="17161C"/>
                </a:solidFill>
                <a:latin typeface="Codec Pro"/>
              </a:rPr>
              <a:t>Bild </a:t>
            </a:r>
            <a:r>
              <a:rPr lang="en-US" sz="4800" spc="-1" dirty="0" err="1">
                <a:solidFill>
                  <a:srgbClr val="17161C"/>
                </a:solidFill>
                <a:latin typeface="Codec Pro"/>
              </a:rPr>
              <a:t>näher</a:t>
            </a:r>
            <a:r>
              <a:rPr lang="en-US" sz="4800" spc="-1" dirty="0">
                <a:solidFill>
                  <a:srgbClr val="17161C"/>
                </a:solidFill>
                <a:latin typeface="Codec Pro"/>
              </a:rPr>
              <a:t> am </a:t>
            </a:r>
            <a:r>
              <a:rPr lang="en-US" sz="4800" spc="-1" dirty="0" err="1">
                <a:solidFill>
                  <a:srgbClr val="17161C"/>
                </a:solidFill>
                <a:latin typeface="Codec Pro"/>
              </a:rPr>
              <a:t>relevanten</a:t>
            </a:r>
            <a:r>
              <a:rPr lang="en-US" sz="4800" spc="-1" dirty="0">
                <a:solidFill>
                  <a:srgbClr val="17161C"/>
                </a:solidFill>
                <a:latin typeface="Codec Pro"/>
              </a:rPr>
              <a:t> Text </a:t>
            </a:r>
            <a:r>
              <a:rPr lang="en-US" sz="4800" spc="-1" dirty="0" err="1">
                <a:solidFill>
                  <a:srgbClr val="17161C"/>
                </a:solidFill>
                <a:latin typeface="Codec Pro"/>
              </a:rPr>
              <a:t>einbetten</a:t>
            </a: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359"/>
              </a:lnSpc>
            </a:pP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Querverweise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mangelhaft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– S.9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7200" spc="-1" dirty="0" err="1">
                <a:solidFill>
                  <a:srgbClr val="17161C"/>
                </a:solidFill>
                <a:latin typeface="Codec Pro"/>
              </a:rPr>
              <a:t>Eindeutige</a:t>
            </a:r>
            <a:r>
              <a:rPr lang="en-US" sz="7200" spc="-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spc="-1" dirty="0" err="1">
                <a:solidFill>
                  <a:srgbClr val="17161C"/>
                </a:solidFill>
                <a:latin typeface="Codec Pro"/>
              </a:rPr>
              <a:t>Referenz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A5EA76-01F6-67C0-BF2A-B776BFD28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808" y="2740242"/>
            <a:ext cx="2632400" cy="210878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858C056-DA62-E164-64A9-C0A11B73C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3836" y="2570877"/>
            <a:ext cx="2711586" cy="19033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E7D8CD4-966E-1A19-A41B-F6389EF88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0559" y="2837317"/>
            <a:ext cx="2819640" cy="163695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1932338-E44D-925B-48F5-F9A3F50365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400" y="4533900"/>
            <a:ext cx="2964206" cy="17930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B7F8B12-39E3-0235-9115-6EC8655815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3073" y="6663201"/>
            <a:ext cx="3439005" cy="12193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C7A48D5-D220-98EB-76E9-875C5377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0950" y="5902036"/>
            <a:ext cx="3419952" cy="15908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C6F6FE2-3E0F-59FA-C2D3-CD28D5E040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7293" y="4889960"/>
            <a:ext cx="3419952" cy="75258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90289C5-2C09-9919-462A-2E1156727F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9031" y="5056093"/>
            <a:ext cx="2550400" cy="1748846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A54DDAF-EA93-4AD0-7281-959FC1AC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CF74926E-2171-27DB-B483-B4A3F2450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4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773551" y="-714067"/>
            <a:ext cx="12363420" cy="12251025"/>
          </a:xfrm>
          <a:custGeom>
            <a:avLst/>
            <a:gdLst/>
            <a:ahLst/>
            <a:cxnLst/>
            <a:rect l="l" t="t" r="r" b="b"/>
            <a:pathLst>
              <a:path w="12363420" h="12251025">
                <a:moveTo>
                  <a:pt x="0" y="0"/>
                </a:moveTo>
                <a:lnTo>
                  <a:pt x="12363420" y="0"/>
                </a:lnTo>
                <a:lnTo>
                  <a:pt x="12363420" y="12251025"/>
                </a:lnTo>
                <a:lnTo>
                  <a:pt x="0" y="1225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 flipH="1">
            <a:off x="10976768" y="3086100"/>
            <a:ext cx="5056689" cy="3493713"/>
          </a:xfrm>
          <a:custGeom>
            <a:avLst/>
            <a:gdLst/>
            <a:ahLst/>
            <a:cxnLst/>
            <a:rect l="l" t="t" r="r" b="b"/>
            <a:pathLst>
              <a:path w="5056689" h="3493713">
                <a:moveTo>
                  <a:pt x="5056690" y="0"/>
                </a:moveTo>
                <a:lnTo>
                  <a:pt x="0" y="0"/>
                </a:lnTo>
                <a:lnTo>
                  <a:pt x="0" y="3493713"/>
                </a:lnTo>
                <a:lnTo>
                  <a:pt x="5056690" y="3493713"/>
                </a:lnTo>
                <a:lnTo>
                  <a:pt x="5056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1028700" y="895350"/>
            <a:ext cx="849985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endParaRPr lang="en-US" sz="8000" dirty="0">
              <a:solidFill>
                <a:srgbClr val="17161C"/>
              </a:solidFill>
              <a:latin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3000" y="8218810"/>
            <a:ext cx="15392400" cy="1944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0" strike="noStrike" spc="-1" dirty="0" err="1">
                <a:solidFill>
                  <a:srgbClr val="17161C"/>
                </a:solidFill>
                <a:latin typeface="Codec Pro"/>
              </a:rPr>
              <a:t>Bildverweis</a:t>
            </a:r>
            <a:r>
              <a:rPr lang="en-US" sz="4800" b="0" strike="noStrike" spc="-1" dirty="0">
                <a:solidFill>
                  <a:srgbClr val="17161C"/>
                </a:solidFill>
                <a:latin typeface="Codec Pro"/>
              </a:rPr>
              <a:t> auf extra </a:t>
            </a:r>
            <a:r>
              <a:rPr lang="en-US" sz="4800" b="0" strike="noStrike" spc="-1" dirty="0" err="1">
                <a:solidFill>
                  <a:srgbClr val="17161C"/>
                </a:solidFill>
                <a:latin typeface="Codec Pro"/>
              </a:rPr>
              <a:t>Seite</a:t>
            </a:r>
            <a:r>
              <a:rPr lang="en-US" sz="4800" b="0" strike="noStrike" spc="-1" dirty="0">
                <a:solidFill>
                  <a:srgbClr val="17161C"/>
                </a:solidFill>
                <a:latin typeface="Codec Pro"/>
              </a:rPr>
              <a:t>, </a:t>
            </a:r>
            <a:r>
              <a:rPr lang="en-US" sz="4800" spc="-1" dirty="0">
                <a:solidFill>
                  <a:srgbClr val="17161C"/>
                </a:solidFill>
                <a:latin typeface="Codec Pro"/>
              </a:rPr>
              <a:t>Bild </a:t>
            </a:r>
            <a:r>
              <a:rPr lang="en-US" sz="4800" spc="-1" dirty="0" err="1">
                <a:solidFill>
                  <a:srgbClr val="17161C"/>
                </a:solidFill>
                <a:latin typeface="Codec Pro"/>
              </a:rPr>
              <a:t>näher</a:t>
            </a:r>
            <a:r>
              <a:rPr lang="en-US" sz="4800" spc="-1" dirty="0">
                <a:solidFill>
                  <a:srgbClr val="17161C"/>
                </a:solidFill>
                <a:latin typeface="Codec Pro"/>
              </a:rPr>
              <a:t> am </a:t>
            </a:r>
            <a:r>
              <a:rPr lang="en-US" sz="4800" spc="-1" dirty="0" err="1">
                <a:solidFill>
                  <a:srgbClr val="17161C"/>
                </a:solidFill>
                <a:latin typeface="Codec Pro"/>
              </a:rPr>
              <a:t>relevanten</a:t>
            </a:r>
            <a:r>
              <a:rPr lang="en-US" sz="4800" spc="-1" dirty="0">
                <a:solidFill>
                  <a:srgbClr val="17161C"/>
                </a:solidFill>
                <a:latin typeface="Codec Pro"/>
              </a:rPr>
              <a:t> Text </a:t>
            </a:r>
            <a:r>
              <a:rPr lang="en-US" sz="4800" spc="-1" dirty="0" err="1">
                <a:solidFill>
                  <a:srgbClr val="17161C"/>
                </a:solidFill>
                <a:latin typeface="Codec Pro"/>
              </a:rPr>
              <a:t>einbetten</a:t>
            </a: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359"/>
              </a:lnSpc>
            </a:pPr>
            <a:endParaRPr lang="de-DE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FD33FF4-5835-5A47-2BE8-7C4C8C3B45A7}"/>
              </a:ext>
            </a:extLst>
          </p:cNvPr>
          <p:cNvSpPr txBox="1"/>
          <p:nvPr/>
        </p:nvSpPr>
        <p:spPr>
          <a:xfrm>
            <a:off x="765678" y="1215494"/>
            <a:ext cx="17217522" cy="1124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17161C"/>
                </a:solidFill>
                <a:latin typeface="Codec Pro"/>
              </a:rPr>
              <a:t>Querverweise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6000" dirty="0" err="1">
                <a:solidFill>
                  <a:srgbClr val="17161C"/>
                </a:solidFill>
                <a:latin typeface="Codec Pro"/>
              </a:rPr>
              <a:t>mangelhaft</a:t>
            </a:r>
            <a:r>
              <a:rPr lang="en-US" sz="6000" dirty="0">
                <a:solidFill>
                  <a:srgbClr val="17161C"/>
                </a:solidFill>
                <a:latin typeface="Codec Pro"/>
              </a:rPr>
              <a:t>– S.9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D194FDC-B5B8-1798-F4EE-B4ED4D4D406A}"/>
              </a:ext>
            </a:extLst>
          </p:cNvPr>
          <p:cNvSpPr txBox="1"/>
          <p:nvPr/>
        </p:nvSpPr>
        <p:spPr>
          <a:xfrm>
            <a:off x="765678" y="218272"/>
            <a:ext cx="16607922" cy="116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7200" spc="-1" dirty="0" err="1">
                <a:solidFill>
                  <a:srgbClr val="17161C"/>
                </a:solidFill>
                <a:latin typeface="Codec Pro"/>
              </a:rPr>
              <a:t>Eindeutige</a:t>
            </a:r>
            <a:r>
              <a:rPr lang="en-US" sz="7200" spc="-1" dirty="0">
                <a:solidFill>
                  <a:srgbClr val="17161C"/>
                </a:solidFill>
                <a:latin typeface="Codec Pro"/>
              </a:rPr>
              <a:t> </a:t>
            </a:r>
            <a:r>
              <a:rPr lang="en-US" sz="7200" spc="-1" dirty="0" err="1">
                <a:solidFill>
                  <a:srgbClr val="17161C"/>
                </a:solidFill>
                <a:latin typeface="Codec Pro"/>
              </a:rPr>
              <a:t>Referenz</a:t>
            </a:r>
            <a:endParaRPr lang="en-US" sz="7200" dirty="0">
              <a:solidFill>
                <a:srgbClr val="17161C"/>
              </a:solidFill>
              <a:latin typeface="Codec Pro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858C056-DA62-E164-64A9-C0A11B73C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199" y="2803534"/>
            <a:ext cx="6639725" cy="4660756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A54DDAF-EA93-4AD0-7281-959FC1AC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Kärcher Projekt Bodenreiniger B260</a:t>
            </a:r>
            <a:endParaRPr lang="en-US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CF74926E-2171-27DB-B483-B4A3F2450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A75CC1-E730-85A7-2A83-F392AEEE5662}"/>
              </a:ext>
            </a:extLst>
          </p:cNvPr>
          <p:cNvSpPr txBox="1"/>
          <p:nvPr/>
        </p:nvSpPr>
        <p:spPr>
          <a:xfrm>
            <a:off x="14824953" y="746429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S.9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6EBBEF2-3933-F051-1957-04EC4E3C5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889" y="2552712"/>
            <a:ext cx="7225114" cy="483616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40C15C6-E55B-21EC-5DB2-A2FEA1D743E9}"/>
              </a:ext>
            </a:extLst>
          </p:cNvPr>
          <p:cNvSpPr txBox="1"/>
          <p:nvPr/>
        </p:nvSpPr>
        <p:spPr>
          <a:xfrm>
            <a:off x="8182803" y="7482462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S.4</a:t>
            </a:r>
          </a:p>
        </p:txBody>
      </p:sp>
    </p:spTree>
    <p:extLst>
      <p:ext uri="{BB962C8B-B14F-4D97-AF65-F5344CB8AC3E}">
        <p14:creationId xmlns:p14="http://schemas.microsoft.com/office/powerpoint/2010/main" val="143294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Microsoft Office PowerPoint</Application>
  <PresentationFormat>Benutzerdefiniert</PresentationFormat>
  <Paragraphs>125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Codec Pro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Blau Türkis Tech Muster Pitch Deck-Präsentation</dc:title>
  <cp:lastModifiedBy>Malte Hermann</cp:lastModifiedBy>
  <cp:revision>64</cp:revision>
  <dcterms:created xsi:type="dcterms:W3CDTF">2006-08-16T00:00:00Z</dcterms:created>
  <dcterms:modified xsi:type="dcterms:W3CDTF">2024-07-11T10:58:36Z</dcterms:modified>
  <dc:identifier>DAGDcCqnYu8</dc:identifier>
</cp:coreProperties>
</file>